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O" sz="2000" spc="-1" strike="noStrike">
                <a:latin typeface="Arial"/>
              </a:rPr>
              <a:t>Pulse para editar el formato de las notas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O" sz="1400" spc="-1" strike="noStrike">
                <a:latin typeface="Times New Roman"/>
              </a:rPr>
              <a:t>&lt;cabecera&gt;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CO" sz="1400" spc="-1" strike="noStrike">
                <a:latin typeface="Times New Roman"/>
              </a:rPr>
              <a:t>&lt;fecha/hora&gt;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1400" spc="-1" strike="noStrike">
                <a:latin typeface="Times New Roman"/>
              </a:defRPr>
            </a:lvl1pPr>
          </a:lstStyle>
          <a:p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10C590-59B9-497E-9DF5-073377BC523A}" type="slidenum">
              <a:rPr b="0" lang="es-CO" sz="1400" spc="-1" strike="noStrike">
                <a:latin typeface="Times New Roman"/>
              </a:rPr>
              <a:t>&lt;número&gt;</a:t>
            </a:fld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0AE6DD-CB8B-41E5-8A15-9533ACEF1759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BFF1E8-9511-413F-A514-F1042FD3091A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E2DBE6-A542-4235-9E77-B6F7A5912A69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A94924-B228-403D-BE1F-AC373B4E2C7C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562809-5FC2-4D3D-A076-6CE171AF2BAB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BC1170-61F3-4ABF-941E-44064130C7AB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06304A-64DA-4344-94AF-BC04A463C5D0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F9E244-A236-4762-89E9-558FE2165FB0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BD9321-3F50-45F5-B99C-9F5A98B4F6E3}" type="slidenum">
              <a:rPr b="0" lang="en-US" sz="1200" spc="-1" strike="noStrike">
                <a:latin typeface="Times New Roman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formato del texto de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para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editar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el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formato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del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texto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de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</a:t>
            </a: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Calibri Light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97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76" name="Text 0"/>
          <p:cNvSpPr/>
          <p:nvPr/>
        </p:nvSpPr>
        <p:spPr>
          <a:xfrm>
            <a:off x="6324120" y="200448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TOURISTPLAN: Tu Aventura en Colombia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77" name="Text 1"/>
          <p:cNvSpPr/>
          <p:nvPr/>
        </p:nvSpPr>
        <p:spPr>
          <a:xfrm>
            <a:off x="6324120" y="3771720"/>
            <a:ext cx="74682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Descubre y reserva planes turísticos en Colombia de forma fácil y segura. Tu próxima aventura está a un clic de distancia.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78" name="Text 2"/>
          <p:cNvSpPr/>
          <p:nvPr/>
        </p:nvSpPr>
        <p:spPr>
          <a:xfrm>
            <a:off x="6324120" y="4806720"/>
            <a:ext cx="746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Integrantes: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79" name="Text 3"/>
          <p:cNvSpPr/>
          <p:nvPr/>
        </p:nvSpPr>
        <p:spPr>
          <a:xfrm>
            <a:off x="6324120" y="5459040"/>
            <a:ext cx="74682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Juan Pablo Ramirez - Johany Castro Preciado - Jhon Alexander Pinto - Edwin Mauricio Herrera - Heriberto Tirado Pinzon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2" name="Text 0"/>
          <p:cNvSpPr/>
          <p:nvPr/>
        </p:nvSpPr>
        <p:spPr>
          <a:xfrm>
            <a:off x="6310440" y="995760"/>
            <a:ext cx="74314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buNone/>
              <a:tabLst>
                <a:tab algn="l" pos="0"/>
              </a:tabLst>
            </a:pPr>
            <a:r>
              <a:rPr b="0" lang="en-US" sz="4350" spc="-1" strike="noStrike">
                <a:solidFill>
                  <a:srgbClr val="ffffff"/>
                </a:solidFill>
                <a:latin typeface="Unbounded"/>
                <a:ea typeface="Unbounded"/>
              </a:rPr>
              <a:t>Funcionalidades Clave</a:t>
            </a:r>
            <a:endParaRPr b="0" lang="es-CO" sz="4350" spc="-1" strike="noStrike">
              <a:latin typeface="Arial"/>
            </a:endParaRPr>
          </a:p>
        </p:txBody>
      </p:sp>
      <p:sp>
        <p:nvSpPr>
          <p:cNvPr id="383" name="Shape 1"/>
          <p:cNvSpPr/>
          <p:nvPr/>
        </p:nvSpPr>
        <p:spPr>
          <a:xfrm>
            <a:off x="6310440" y="2041200"/>
            <a:ext cx="529200" cy="529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Image 1" descr="preencoded.png"/>
          <p:cNvPicPr/>
          <p:nvPr/>
        </p:nvPicPr>
        <p:blipFill>
          <a:blip r:embed="rId2"/>
          <a:stretch/>
        </p:blipFill>
        <p:spPr>
          <a:xfrm>
            <a:off x="6409080" y="209844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385" name="Text 2"/>
          <p:cNvSpPr/>
          <p:nvPr/>
        </p:nvSpPr>
        <p:spPr>
          <a:xfrm>
            <a:off x="7075440" y="2122200"/>
            <a:ext cx="3593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Autenticación Segura</a:t>
            </a:r>
            <a:endParaRPr b="0" lang="es-CO" sz="2150" spc="-1" strike="noStrike">
              <a:latin typeface="Arial"/>
            </a:endParaRPr>
          </a:p>
        </p:txBody>
      </p:sp>
      <p:sp>
        <p:nvSpPr>
          <p:cNvPr id="386" name="Text 3"/>
          <p:cNvSpPr/>
          <p:nvPr/>
        </p:nvSpPr>
        <p:spPr>
          <a:xfrm>
            <a:off x="7075440" y="260964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Registro e inicio de sesión protegidos con NextAuth.js.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87" name="Shape 4"/>
          <p:cNvSpPr/>
          <p:nvPr/>
        </p:nvSpPr>
        <p:spPr>
          <a:xfrm>
            <a:off x="6310440" y="3457080"/>
            <a:ext cx="529200" cy="529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8" name="Image 2" descr="preencoded.png"/>
          <p:cNvPicPr/>
          <p:nvPr/>
        </p:nvPicPr>
        <p:blipFill>
          <a:blip r:embed="rId3"/>
          <a:stretch/>
        </p:blipFill>
        <p:spPr>
          <a:xfrm>
            <a:off x="6409080" y="351432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389" name="Text 5"/>
          <p:cNvSpPr/>
          <p:nvPr/>
        </p:nvSpPr>
        <p:spPr>
          <a:xfrm>
            <a:off x="7075440" y="3538080"/>
            <a:ext cx="6403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Exploración y vista detallada de Planes</a:t>
            </a:r>
            <a:endParaRPr b="0" lang="es-CO" sz="2150" spc="-1" strike="noStrike">
              <a:latin typeface="Arial"/>
            </a:endParaRPr>
          </a:p>
        </p:txBody>
      </p:sp>
      <p:sp>
        <p:nvSpPr>
          <p:cNvPr id="390" name="Text 6"/>
          <p:cNvSpPr/>
          <p:nvPr/>
        </p:nvSpPr>
        <p:spPr>
          <a:xfrm>
            <a:off x="7075440" y="402552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Descubre planes turísticos integrados con api-colombia.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91" name="Shape 7"/>
          <p:cNvSpPr/>
          <p:nvPr/>
        </p:nvSpPr>
        <p:spPr>
          <a:xfrm>
            <a:off x="6310440" y="4872960"/>
            <a:ext cx="529200" cy="529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Image 3" descr="preencoded.png"/>
          <p:cNvPicPr/>
          <p:nvPr/>
        </p:nvPicPr>
        <p:blipFill>
          <a:blip r:embed="rId4"/>
          <a:stretch/>
        </p:blipFill>
        <p:spPr>
          <a:xfrm>
            <a:off x="6409080" y="493020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393" name="Text 8"/>
          <p:cNvSpPr/>
          <p:nvPr/>
        </p:nvSpPr>
        <p:spPr>
          <a:xfrm>
            <a:off x="7075440" y="4953960"/>
            <a:ext cx="3472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Sistema de Reservas</a:t>
            </a:r>
            <a:endParaRPr b="0" lang="es-CO" sz="2150" spc="-1" strike="noStrike">
              <a:latin typeface="Arial"/>
            </a:endParaRPr>
          </a:p>
        </p:txBody>
      </p:sp>
      <p:sp>
        <p:nvSpPr>
          <p:cNvPr id="394" name="Text 9"/>
          <p:cNvSpPr/>
          <p:nvPr/>
        </p:nvSpPr>
        <p:spPr>
          <a:xfrm>
            <a:off x="7075440" y="544140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Reserva tus planes de forma sencilla y rápida.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95" name="Shape 10"/>
          <p:cNvSpPr/>
          <p:nvPr/>
        </p:nvSpPr>
        <p:spPr>
          <a:xfrm>
            <a:off x="6310440" y="6288840"/>
            <a:ext cx="529200" cy="529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Image 4" descr="preencoded.png"/>
          <p:cNvPicPr/>
          <p:nvPr/>
        </p:nvPicPr>
        <p:blipFill>
          <a:blip r:embed="rId5"/>
          <a:stretch/>
        </p:blipFill>
        <p:spPr>
          <a:xfrm>
            <a:off x="6409080" y="6346080"/>
            <a:ext cx="331920" cy="415080"/>
          </a:xfrm>
          <a:prstGeom prst="rect">
            <a:avLst/>
          </a:prstGeom>
          <a:ln w="0">
            <a:noFill/>
          </a:ln>
        </p:spPr>
      </p:pic>
      <p:sp>
        <p:nvSpPr>
          <p:cNvPr id="397" name="Text 11"/>
          <p:cNvSpPr/>
          <p:nvPr/>
        </p:nvSpPr>
        <p:spPr>
          <a:xfrm>
            <a:off x="7075440" y="6369840"/>
            <a:ext cx="3184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Seguridad Robusta</a:t>
            </a:r>
            <a:endParaRPr b="0" lang="es-CO" sz="2150" spc="-1" strike="noStrike">
              <a:latin typeface="Arial"/>
            </a:endParaRPr>
          </a:p>
        </p:txBody>
      </p:sp>
      <p:sp>
        <p:nvSpPr>
          <p:cNvPr id="398" name="Text 12"/>
          <p:cNvSpPr/>
          <p:nvPr/>
        </p:nvSpPr>
        <p:spPr>
          <a:xfrm>
            <a:off x="7075440" y="6857280"/>
            <a:ext cx="67305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Implementación de prácticas estándar de seguridad web.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1" name="Text 0"/>
          <p:cNvSpPr/>
          <p:nvPr/>
        </p:nvSpPr>
        <p:spPr>
          <a:xfrm>
            <a:off x="837720" y="93420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Tecnologías Utilizadas</a:t>
            </a:r>
            <a:endParaRPr b="0" lang="es-CO" sz="4400" spc="-1" strike="noStrike">
              <a:latin typeface="Arial"/>
            </a:endParaRPr>
          </a:p>
        </p:txBody>
      </p:sp>
      <p:pic>
        <p:nvPicPr>
          <p:cNvPr id="402" name="Image 1" descr="preencoded.png"/>
          <p:cNvPicPr/>
          <p:nvPr/>
        </p:nvPicPr>
        <p:blipFill>
          <a:blip r:embed="rId2"/>
          <a:stretch/>
        </p:blipFill>
        <p:spPr>
          <a:xfrm>
            <a:off x="837720" y="270108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03" name="Text 1"/>
          <p:cNvSpPr/>
          <p:nvPr/>
        </p:nvSpPr>
        <p:spPr>
          <a:xfrm>
            <a:off x="837720" y="3512880"/>
            <a:ext cx="22896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Next.js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04" name="Text 2"/>
          <p:cNvSpPr/>
          <p:nvPr/>
        </p:nvSpPr>
        <p:spPr>
          <a:xfrm>
            <a:off x="837720" y="4008240"/>
            <a:ext cx="22896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Framework para frontend y backend.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05" name="Image 2" descr="preencoded.png"/>
          <p:cNvPicPr/>
          <p:nvPr/>
        </p:nvPicPr>
        <p:blipFill>
          <a:blip r:embed="rId3"/>
          <a:stretch/>
        </p:blipFill>
        <p:spPr>
          <a:xfrm>
            <a:off x="3426840" y="270108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06" name="Text 3"/>
          <p:cNvSpPr/>
          <p:nvPr/>
        </p:nvSpPr>
        <p:spPr>
          <a:xfrm>
            <a:off x="3426840" y="3512880"/>
            <a:ext cx="22896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PostgreSQL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07" name="Text 4"/>
          <p:cNvSpPr/>
          <p:nvPr/>
        </p:nvSpPr>
        <p:spPr>
          <a:xfrm>
            <a:off x="3426840" y="4008240"/>
            <a:ext cx="22896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Base de datos con Prisma ORM.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08" name="Image 3" descr="preencoded.png"/>
          <p:cNvPicPr/>
          <p:nvPr/>
        </p:nvPicPr>
        <p:blipFill>
          <a:blip r:embed="rId4"/>
          <a:stretch/>
        </p:blipFill>
        <p:spPr>
          <a:xfrm>
            <a:off x="6016320" y="270108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09" name="Text 5"/>
          <p:cNvSpPr/>
          <p:nvPr/>
        </p:nvSpPr>
        <p:spPr>
          <a:xfrm>
            <a:off x="6016320" y="3512880"/>
            <a:ext cx="22896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Docker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10" name="Text 6"/>
          <p:cNvSpPr/>
          <p:nvPr/>
        </p:nvSpPr>
        <p:spPr>
          <a:xfrm>
            <a:off x="6016320" y="4008240"/>
            <a:ext cx="22896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Contenerización para despliegue.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11" name="Image 4" descr="preencoded.png"/>
          <p:cNvPicPr/>
          <p:nvPr/>
        </p:nvPicPr>
        <p:blipFill>
          <a:blip r:embed="rId5"/>
          <a:stretch/>
        </p:blipFill>
        <p:spPr>
          <a:xfrm>
            <a:off x="837720" y="525312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12" name="Text 7"/>
          <p:cNvSpPr/>
          <p:nvPr/>
        </p:nvSpPr>
        <p:spPr>
          <a:xfrm>
            <a:off x="837720" y="6064920"/>
            <a:ext cx="22896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GitHub Actions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13" name="Text 8"/>
          <p:cNvSpPr/>
          <p:nvPr/>
        </p:nvSpPr>
        <p:spPr>
          <a:xfrm>
            <a:off x="837720" y="6912360"/>
            <a:ext cx="2289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CI/CD automatizado.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14" name="Image 5" descr="preencoded.png"/>
          <p:cNvPicPr/>
          <p:nvPr/>
        </p:nvPicPr>
        <p:blipFill>
          <a:blip r:embed="rId6"/>
          <a:stretch/>
        </p:blipFill>
        <p:spPr>
          <a:xfrm>
            <a:off x="3426840" y="525312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15" name="Text 9"/>
          <p:cNvSpPr/>
          <p:nvPr/>
        </p:nvSpPr>
        <p:spPr>
          <a:xfrm>
            <a:off x="3426840" y="6064920"/>
            <a:ext cx="22896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SNYK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16" name="Text 10"/>
          <p:cNvSpPr/>
          <p:nvPr/>
        </p:nvSpPr>
        <p:spPr>
          <a:xfrm>
            <a:off x="3426840" y="6560640"/>
            <a:ext cx="2289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SAST TEST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17" name="Image 6" descr="preencoded.png"/>
          <p:cNvPicPr/>
          <p:nvPr/>
        </p:nvPicPr>
        <p:blipFill>
          <a:blip r:embed="rId7"/>
          <a:stretch/>
        </p:blipFill>
        <p:spPr>
          <a:xfrm>
            <a:off x="6016320" y="525312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418" name="Text 11"/>
          <p:cNvSpPr/>
          <p:nvPr/>
        </p:nvSpPr>
        <p:spPr>
          <a:xfrm>
            <a:off x="6016320" y="6064920"/>
            <a:ext cx="22896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TAILWIND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19" name="Text 12"/>
          <p:cNvSpPr/>
          <p:nvPr/>
        </p:nvSpPr>
        <p:spPr>
          <a:xfrm>
            <a:off x="6016320" y="6560640"/>
            <a:ext cx="2289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Estilos </a:t>
            </a:r>
            <a:endParaRPr b="0" lang="es-CO" sz="1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73080"/>
          </a:xfrm>
          <a:prstGeom prst="rect">
            <a:avLst/>
          </a:prstGeom>
          <a:ln w="0">
            <a:noFill/>
          </a:ln>
        </p:spPr>
      </p:pic>
      <p:sp>
        <p:nvSpPr>
          <p:cNvPr id="421" name="Text 0"/>
          <p:cNvSpPr/>
          <p:nvPr/>
        </p:nvSpPr>
        <p:spPr>
          <a:xfrm>
            <a:off x="776520" y="3539880"/>
            <a:ext cx="1282140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buNone/>
              <a:tabLst>
                <a:tab algn="l" pos="0"/>
              </a:tabLst>
            </a:pPr>
            <a:r>
              <a:rPr b="0" lang="en-US" sz="4100" spc="-1" strike="noStrike">
                <a:solidFill>
                  <a:srgbClr val="ffffff"/>
                </a:solidFill>
                <a:latin typeface="Unbounded"/>
                <a:ea typeface="Unbounded"/>
              </a:rPr>
              <a:t>Integración y Despliegue Continuo (CI/CD)</a:t>
            </a:r>
            <a:endParaRPr b="0" lang="es-CO" sz="4100" spc="-1" strike="noStrike">
              <a:latin typeface="Arial"/>
            </a:endParaRPr>
          </a:p>
        </p:txBody>
      </p:sp>
      <p:pic>
        <p:nvPicPr>
          <p:cNvPr id="422" name="Image 1" descr="preencoded.png"/>
          <p:cNvPicPr/>
          <p:nvPr/>
        </p:nvPicPr>
        <p:blipFill>
          <a:blip r:embed="rId2"/>
          <a:stretch/>
        </p:blipFill>
        <p:spPr>
          <a:xfrm>
            <a:off x="776520" y="4525200"/>
            <a:ext cx="3268800" cy="887040"/>
          </a:xfrm>
          <a:prstGeom prst="rect">
            <a:avLst/>
          </a:prstGeom>
          <a:ln w="0">
            <a:noFill/>
          </a:ln>
        </p:spPr>
      </p:pic>
      <p:sp>
        <p:nvSpPr>
          <p:cNvPr id="423" name="Text 1"/>
          <p:cNvSpPr/>
          <p:nvPr/>
        </p:nvSpPr>
        <p:spPr>
          <a:xfrm>
            <a:off x="998280" y="5745600"/>
            <a:ext cx="2825280" cy="6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Pruebas Automatizadas</a:t>
            </a:r>
            <a:endParaRPr b="0" lang="es-CO" sz="2050" spc="-1" strike="noStrike">
              <a:latin typeface="Arial"/>
            </a:endParaRPr>
          </a:p>
        </p:txBody>
      </p:sp>
      <p:sp>
        <p:nvSpPr>
          <p:cNvPr id="424" name="Text 2"/>
          <p:cNvSpPr/>
          <p:nvPr/>
        </p:nvSpPr>
        <p:spPr>
          <a:xfrm>
            <a:off x="998280" y="6531120"/>
            <a:ext cx="282528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Ejecutadas en cada Push y Pull Request.</a:t>
            </a:r>
            <a:endParaRPr b="0" lang="es-CO" sz="1700" spc="-1" strike="noStrike">
              <a:latin typeface="Arial"/>
            </a:endParaRPr>
          </a:p>
        </p:txBody>
      </p:sp>
      <p:pic>
        <p:nvPicPr>
          <p:cNvPr id="425" name="Image 2" descr="preencoded.png"/>
          <p:cNvPicPr/>
          <p:nvPr/>
        </p:nvPicPr>
        <p:blipFill>
          <a:blip r:embed="rId3"/>
          <a:stretch/>
        </p:blipFill>
        <p:spPr>
          <a:xfrm>
            <a:off x="4046040" y="4525200"/>
            <a:ext cx="3268800" cy="887040"/>
          </a:xfrm>
          <a:prstGeom prst="rect">
            <a:avLst/>
          </a:prstGeom>
          <a:ln w="0">
            <a:noFill/>
          </a:ln>
        </p:spPr>
      </p:pic>
      <p:sp>
        <p:nvSpPr>
          <p:cNvPr id="426" name="Text 3"/>
          <p:cNvSpPr/>
          <p:nvPr/>
        </p:nvSpPr>
        <p:spPr>
          <a:xfrm>
            <a:off x="4267800" y="5745600"/>
            <a:ext cx="2825280" cy="6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Análisis de Seguridad</a:t>
            </a:r>
            <a:endParaRPr b="0" lang="es-CO" sz="2050" spc="-1" strike="noStrike">
              <a:latin typeface="Arial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4267800" y="6531120"/>
            <a:ext cx="282528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Calidad de código garantizada.</a:t>
            </a:r>
            <a:endParaRPr b="0" lang="es-CO" sz="1700" spc="-1" strike="noStrike">
              <a:latin typeface="Arial"/>
            </a:endParaRPr>
          </a:p>
        </p:txBody>
      </p:sp>
      <p:pic>
        <p:nvPicPr>
          <p:cNvPr id="428" name="Image 3" descr="preencoded.png"/>
          <p:cNvPicPr/>
          <p:nvPr/>
        </p:nvPicPr>
        <p:blipFill>
          <a:blip r:embed="rId4"/>
          <a:stretch/>
        </p:blipFill>
        <p:spPr>
          <a:xfrm>
            <a:off x="7315200" y="4525200"/>
            <a:ext cx="3268800" cy="887040"/>
          </a:xfrm>
          <a:prstGeom prst="rect">
            <a:avLst/>
          </a:prstGeom>
          <a:ln w="0">
            <a:noFill/>
          </a:ln>
        </p:spPr>
      </p:pic>
      <p:sp>
        <p:nvSpPr>
          <p:cNvPr id="429" name="Text 5"/>
          <p:cNvSpPr/>
          <p:nvPr/>
        </p:nvSpPr>
        <p:spPr>
          <a:xfrm>
            <a:off x="7536960" y="5745600"/>
            <a:ext cx="2825280" cy="6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Despliegue Automático</a:t>
            </a:r>
            <a:endParaRPr b="0" lang="es-CO" sz="2050" spc="-1" strike="noStrike">
              <a:latin typeface="Arial"/>
            </a:endParaRPr>
          </a:p>
        </p:txBody>
      </p:sp>
      <p:sp>
        <p:nvSpPr>
          <p:cNvPr id="430" name="Text 6"/>
          <p:cNvSpPr/>
          <p:nvPr/>
        </p:nvSpPr>
        <p:spPr>
          <a:xfrm>
            <a:off x="7536960" y="6531120"/>
            <a:ext cx="282528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A entornos de staging y producción.</a:t>
            </a:r>
            <a:endParaRPr b="0" lang="es-CO" sz="1700" spc="-1" strike="noStrike">
              <a:latin typeface="Arial"/>
            </a:endParaRPr>
          </a:p>
        </p:txBody>
      </p:sp>
      <p:pic>
        <p:nvPicPr>
          <p:cNvPr id="431" name="Image 4" descr="preencoded.png"/>
          <p:cNvPicPr/>
          <p:nvPr/>
        </p:nvPicPr>
        <p:blipFill>
          <a:blip r:embed="rId5"/>
          <a:stretch/>
        </p:blipFill>
        <p:spPr>
          <a:xfrm>
            <a:off x="10584360" y="4525200"/>
            <a:ext cx="3268800" cy="887040"/>
          </a:xfrm>
          <a:prstGeom prst="rect">
            <a:avLst/>
          </a:prstGeom>
          <a:ln w="0">
            <a:noFill/>
          </a:ln>
        </p:spPr>
      </p:pic>
      <p:sp>
        <p:nvSpPr>
          <p:cNvPr id="432" name="Text 7"/>
          <p:cNvSpPr/>
          <p:nvPr/>
        </p:nvSpPr>
        <p:spPr>
          <a:xfrm>
            <a:off x="10806480" y="5745600"/>
            <a:ext cx="2825280" cy="6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Metodologia AGILE</a:t>
            </a:r>
            <a:endParaRPr b="0" lang="es-CO" sz="2050" spc="-1" strike="noStrike">
              <a:latin typeface="Arial"/>
            </a:endParaRPr>
          </a:p>
        </p:txBody>
      </p:sp>
      <p:sp>
        <p:nvSpPr>
          <p:cNvPr id="433" name="Text 8"/>
          <p:cNvSpPr/>
          <p:nvPr/>
        </p:nvSpPr>
        <p:spPr>
          <a:xfrm>
            <a:off x="10806480" y="6531120"/>
            <a:ext cx="282528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cad6de"/>
                </a:solidFill>
                <a:latin typeface="Cabin"/>
                <a:ea typeface="Cabin"/>
              </a:rPr>
              <a:t>uso de tablero para organizacion</a:t>
            </a:r>
            <a:endParaRPr b="0" lang="es-CO" sz="17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6" name="Text 0"/>
          <p:cNvSpPr/>
          <p:nvPr/>
        </p:nvSpPr>
        <p:spPr>
          <a:xfrm>
            <a:off x="837720" y="138708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Seguridad del Proyecto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37" name="Shape 1"/>
          <p:cNvSpPr/>
          <p:nvPr/>
        </p:nvSpPr>
        <p:spPr>
          <a:xfrm>
            <a:off x="837720" y="3153960"/>
            <a:ext cx="3614400" cy="2091960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Text 2"/>
          <p:cNvSpPr/>
          <p:nvPr/>
        </p:nvSpPr>
        <p:spPr>
          <a:xfrm>
            <a:off x="1077120" y="3393360"/>
            <a:ext cx="31356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Protección Integral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39" name="Text 3"/>
          <p:cNvSpPr/>
          <p:nvPr/>
        </p:nvSpPr>
        <p:spPr>
          <a:xfrm>
            <a:off x="1077120" y="4240800"/>
            <a:ext cx="31356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Contra ataques comunes como XSS y CSRF.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40" name="Shape 4"/>
          <p:cNvSpPr/>
          <p:nvPr/>
        </p:nvSpPr>
        <p:spPr>
          <a:xfrm>
            <a:off x="4691520" y="3153960"/>
            <a:ext cx="3614400" cy="2091960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Text 5"/>
          <p:cNvSpPr/>
          <p:nvPr/>
        </p:nvSpPr>
        <p:spPr>
          <a:xfrm>
            <a:off x="4930920" y="3393360"/>
            <a:ext cx="31356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Análisis de Vulnerabilidades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42" name="Text 6"/>
          <p:cNvSpPr/>
          <p:nvPr/>
        </p:nvSpPr>
        <p:spPr>
          <a:xfrm>
            <a:off x="4930920" y="4240800"/>
            <a:ext cx="31356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Con GitHub Code Security y Snyk.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43" name="Shape 7"/>
          <p:cNvSpPr/>
          <p:nvPr/>
        </p:nvSpPr>
        <p:spPr>
          <a:xfrm>
            <a:off x="837720" y="5485320"/>
            <a:ext cx="7468200" cy="1356840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Text 8"/>
          <p:cNvSpPr/>
          <p:nvPr/>
        </p:nvSpPr>
        <p:spPr>
          <a:xfrm>
            <a:off x="1077120" y="5724720"/>
            <a:ext cx="37242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Evaluación de Riesgos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45" name="Text 9"/>
          <p:cNvSpPr/>
          <p:nvPr/>
        </p:nvSpPr>
        <p:spPr>
          <a:xfrm>
            <a:off x="1077120" y="6220440"/>
            <a:ext cx="69894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Utilizando el estándar CVSS 4.0.</a:t>
            </a:r>
            <a:endParaRPr b="0" lang="es-CO" sz="1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 0"/>
          <p:cNvSpPr/>
          <p:nvPr/>
        </p:nvSpPr>
        <p:spPr>
          <a:xfrm>
            <a:off x="837720" y="2291400"/>
            <a:ext cx="867132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Arquitectura del Proyecto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47" name="Text 1"/>
          <p:cNvSpPr/>
          <p:nvPr/>
        </p:nvSpPr>
        <p:spPr>
          <a:xfrm>
            <a:off x="837720" y="347400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El diseño del proyecto se explica a través de diagramas UML.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48" name="Text 2"/>
          <p:cNvSpPr/>
          <p:nvPr/>
        </p:nvSpPr>
        <p:spPr>
          <a:xfrm>
            <a:off x="837720" y="436572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Casos de Uso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49" name="Text 3"/>
          <p:cNvSpPr/>
          <p:nvPr/>
        </p:nvSpPr>
        <p:spPr>
          <a:xfrm>
            <a:off x="837720" y="4956840"/>
            <a:ext cx="2800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Interacciones principales del usuario.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50" name="Text 4"/>
          <p:cNvSpPr/>
          <p:nvPr/>
        </p:nvSpPr>
        <p:spPr>
          <a:xfrm>
            <a:off x="4230000" y="436572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Despliegue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51" name="Text 5"/>
          <p:cNvSpPr/>
          <p:nvPr/>
        </p:nvSpPr>
        <p:spPr>
          <a:xfrm>
            <a:off x="4230000" y="4956840"/>
            <a:ext cx="2800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Arquitectura física del sistema.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52" name="Text 6"/>
          <p:cNvSpPr/>
          <p:nvPr/>
        </p:nvSpPr>
        <p:spPr>
          <a:xfrm>
            <a:off x="7622280" y="436572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Paquetes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53" name="Text 7"/>
          <p:cNvSpPr/>
          <p:nvPr/>
        </p:nvSpPr>
        <p:spPr>
          <a:xfrm>
            <a:off x="7622280" y="4956840"/>
            <a:ext cx="2800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Organización del código fuente.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54" name="Text 8"/>
          <p:cNvSpPr/>
          <p:nvPr/>
        </p:nvSpPr>
        <p:spPr>
          <a:xfrm>
            <a:off x="11014560" y="4365720"/>
            <a:ext cx="28004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Unbounded"/>
                <a:ea typeface="Unbounded"/>
              </a:rPr>
              <a:t>Base de Datos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55" name="Text 9"/>
          <p:cNvSpPr/>
          <p:nvPr/>
        </p:nvSpPr>
        <p:spPr>
          <a:xfrm>
            <a:off x="11014560" y="4956840"/>
            <a:ext cx="2800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Estructura y relaciones de entidades.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58" name="Text 0"/>
          <p:cNvSpPr/>
          <p:nvPr/>
        </p:nvSpPr>
        <p:spPr>
          <a:xfrm>
            <a:off x="6324120" y="79380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Next.js y Server-Side Rendering (SSR)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59" name="Text 1"/>
          <p:cNvSpPr/>
          <p:nvPr/>
        </p:nvSpPr>
        <p:spPr>
          <a:xfrm>
            <a:off x="6324120" y="2560680"/>
            <a:ext cx="74682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Next.js permite construir aplicaciones web altamente optimizadas con SSR.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60" name="Shape 2"/>
          <p:cNvSpPr/>
          <p:nvPr/>
        </p:nvSpPr>
        <p:spPr>
          <a:xfrm>
            <a:off x="6593400" y="3596040"/>
            <a:ext cx="30240" cy="383976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Shape 3"/>
          <p:cNvSpPr/>
          <p:nvPr/>
        </p:nvSpPr>
        <p:spPr>
          <a:xfrm>
            <a:off x="6832080" y="3849840"/>
            <a:ext cx="717840" cy="3024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Shape 4"/>
          <p:cNvSpPr/>
          <p:nvPr/>
        </p:nvSpPr>
        <p:spPr>
          <a:xfrm>
            <a:off x="6324120" y="359604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Text 5"/>
          <p:cNvSpPr/>
          <p:nvPr/>
        </p:nvSpPr>
        <p:spPr>
          <a:xfrm>
            <a:off x="6424200" y="3654000"/>
            <a:ext cx="337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cad6de"/>
                </a:solidFill>
                <a:latin typeface="Unbounded"/>
                <a:ea typeface="Unbounded"/>
              </a:rPr>
              <a:t>1</a:t>
            </a:r>
            <a:endParaRPr b="0" lang="es-CO" sz="2650" spc="-1" strike="noStrike">
              <a:latin typeface="Arial"/>
            </a:endParaRPr>
          </a:p>
        </p:txBody>
      </p:sp>
      <p:sp>
        <p:nvSpPr>
          <p:cNvPr id="464" name="Text 6"/>
          <p:cNvSpPr/>
          <p:nvPr/>
        </p:nvSpPr>
        <p:spPr>
          <a:xfrm>
            <a:off x="7790400" y="3678120"/>
            <a:ext cx="31352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SSR Predominante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65" name="Text 7"/>
          <p:cNvSpPr/>
          <p:nvPr/>
        </p:nvSpPr>
        <p:spPr>
          <a:xfrm>
            <a:off x="7790400" y="4173840"/>
            <a:ext cx="6001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Navegación funcional sin JavaScript.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66" name="Shape 8"/>
          <p:cNvSpPr/>
          <p:nvPr/>
        </p:nvSpPr>
        <p:spPr>
          <a:xfrm>
            <a:off x="6832080" y="5289480"/>
            <a:ext cx="717840" cy="3024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Shape 9"/>
          <p:cNvSpPr/>
          <p:nvPr/>
        </p:nvSpPr>
        <p:spPr>
          <a:xfrm>
            <a:off x="6324120" y="503568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Text 10"/>
          <p:cNvSpPr/>
          <p:nvPr/>
        </p:nvSpPr>
        <p:spPr>
          <a:xfrm>
            <a:off x="6424200" y="5093640"/>
            <a:ext cx="337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cad6de"/>
                </a:solidFill>
                <a:latin typeface="Unbounded"/>
                <a:ea typeface="Unbounded"/>
              </a:rPr>
              <a:t>2</a:t>
            </a:r>
            <a:endParaRPr b="0" lang="es-CO" sz="2650" spc="-1" strike="noStrike">
              <a:latin typeface="Arial"/>
            </a:endParaRPr>
          </a:p>
        </p:txBody>
      </p:sp>
      <p:sp>
        <p:nvSpPr>
          <p:cNvPr id="469" name="Text 11"/>
          <p:cNvSpPr/>
          <p:nvPr/>
        </p:nvSpPr>
        <p:spPr>
          <a:xfrm>
            <a:off x="7790400" y="5117760"/>
            <a:ext cx="33228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Módulos de Usuario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70" name="Text 12"/>
          <p:cNvSpPr/>
          <p:nvPr/>
        </p:nvSpPr>
        <p:spPr>
          <a:xfrm>
            <a:off x="7790400" y="5613480"/>
            <a:ext cx="6001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Login, registro y reservas operan sin inconvenientes.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71" name="Shape 13"/>
          <p:cNvSpPr/>
          <p:nvPr/>
        </p:nvSpPr>
        <p:spPr>
          <a:xfrm>
            <a:off x="6832080" y="6729120"/>
            <a:ext cx="717840" cy="3024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Shape 14"/>
          <p:cNvSpPr/>
          <p:nvPr/>
        </p:nvSpPr>
        <p:spPr>
          <a:xfrm>
            <a:off x="6324120" y="64749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Text 15"/>
          <p:cNvSpPr/>
          <p:nvPr/>
        </p:nvSpPr>
        <p:spPr>
          <a:xfrm>
            <a:off x="6424200" y="6532920"/>
            <a:ext cx="337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cad6de"/>
                </a:solidFill>
                <a:latin typeface="Unbounded"/>
                <a:ea typeface="Unbounded"/>
              </a:rPr>
              <a:t>3</a:t>
            </a:r>
            <a:endParaRPr b="0" lang="es-CO" sz="2650" spc="-1" strike="noStrike">
              <a:latin typeface="Arial"/>
            </a:endParaRPr>
          </a:p>
        </p:txBody>
      </p:sp>
      <p:sp>
        <p:nvSpPr>
          <p:cNvPr id="474" name="Text 16"/>
          <p:cNvSpPr/>
          <p:nvPr/>
        </p:nvSpPr>
        <p:spPr>
          <a:xfrm>
            <a:off x="7790400" y="6557400"/>
            <a:ext cx="41961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Limitación de Paginación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75" name="Text 17"/>
          <p:cNvSpPr/>
          <p:nvPr/>
        </p:nvSpPr>
        <p:spPr>
          <a:xfrm>
            <a:off x="7790400" y="7052760"/>
            <a:ext cx="6001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Requiere JavaScript para hooks de cliente.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 0"/>
          <p:cNvSpPr/>
          <p:nvPr/>
        </p:nvSpPr>
        <p:spPr>
          <a:xfrm>
            <a:off x="837720" y="728640"/>
            <a:ext cx="1265796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Herramientas de Seguridad en Next.js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78" name="Shape 1"/>
          <p:cNvSpPr/>
          <p:nvPr/>
        </p:nvSpPr>
        <p:spPr>
          <a:xfrm>
            <a:off x="837720" y="1911600"/>
            <a:ext cx="178920" cy="87804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Text 2"/>
          <p:cNvSpPr/>
          <p:nvPr/>
        </p:nvSpPr>
        <p:spPr>
          <a:xfrm>
            <a:off x="1376280" y="1911600"/>
            <a:ext cx="30085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Amazon Q Review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80" name="Text 3"/>
          <p:cNvSpPr/>
          <p:nvPr/>
        </p:nvSpPr>
        <p:spPr>
          <a:xfrm>
            <a:off x="1376280" y="2406960"/>
            <a:ext cx="124160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Escanea código en busca de vulnerabilidades.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81" name="Shape 4"/>
          <p:cNvSpPr/>
          <p:nvPr/>
        </p:nvSpPr>
        <p:spPr>
          <a:xfrm>
            <a:off x="1196640" y="3029400"/>
            <a:ext cx="178920" cy="87804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Text 5"/>
          <p:cNvSpPr/>
          <p:nvPr/>
        </p:nvSpPr>
        <p:spPr>
          <a:xfrm>
            <a:off x="1735200" y="3029400"/>
            <a:ext cx="32007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Dependabot Alerts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83" name="Text 6"/>
          <p:cNvSpPr/>
          <p:nvPr/>
        </p:nvSpPr>
        <p:spPr>
          <a:xfrm>
            <a:off x="1735200" y="3524760"/>
            <a:ext cx="120571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Identifica vulnerabilidades en librerías.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84" name="Shape 7"/>
          <p:cNvSpPr/>
          <p:nvPr/>
        </p:nvSpPr>
        <p:spPr>
          <a:xfrm>
            <a:off x="1555920" y="4147200"/>
            <a:ext cx="178920" cy="87804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Text 8"/>
          <p:cNvSpPr/>
          <p:nvPr/>
        </p:nvSpPr>
        <p:spPr>
          <a:xfrm>
            <a:off x="2094120" y="4147200"/>
            <a:ext cx="363024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GitHub Code Security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86" name="Text 9"/>
          <p:cNvSpPr/>
          <p:nvPr/>
        </p:nvSpPr>
        <p:spPr>
          <a:xfrm>
            <a:off x="2094120" y="4642560"/>
            <a:ext cx="1169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Busca malas prácticas y sugiere remediaciones.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87" name="Shape 10"/>
          <p:cNvSpPr/>
          <p:nvPr/>
        </p:nvSpPr>
        <p:spPr>
          <a:xfrm>
            <a:off x="1914840" y="5265000"/>
            <a:ext cx="178920" cy="87804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Text 11"/>
          <p:cNvSpPr/>
          <p:nvPr/>
        </p:nvSpPr>
        <p:spPr>
          <a:xfrm>
            <a:off x="2453400" y="5265000"/>
            <a:ext cx="350100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GitHub Scan Secrets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89" name="Text 12"/>
          <p:cNvSpPr/>
          <p:nvPr/>
        </p:nvSpPr>
        <p:spPr>
          <a:xfrm>
            <a:off x="2453400" y="5760720"/>
            <a:ext cx="113389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Detecta información crítica en archivos.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90" name="Shape 13"/>
          <p:cNvSpPr/>
          <p:nvPr/>
        </p:nvSpPr>
        <p:spPr>
          <a:xfrm>
            <a:off x="1555920" y="6382800"/>
            <a:ext cx="178920" cy="87804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Text 14"/>
          <p:cNvSpPr/>
          <p:nvPr/>
        </p:nvSpPr>
        <p:spPr>
          <a:xfrm>
            <a:off x="2094120" y="6382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Snyk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92" name="Text 15"/>
          <p:cNvSpPr/>
          <p:nvPr/>
        </p:nvSpPr>
        <p:spPr>
          <a:xfrm>
            <a:off x="2094120" y="6878520"/>
            <a:ext cx="116982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Clasifica vulnerabilidades por criticidad.</a:t>
            </a:r>
            <a:endParaRPr b="0" lang="es-CO" sz="1850" spc="-1" strike="noStrike"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 0"/>
          <p:cNvSpPr/>
          <p:nvPr/>
        </p:nvSpPr>
        <p:spPr>
          <a:xfrm>
            <a:off x="837720" y="1256400"/>
            <a:ext cx="1022976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Workflows CI/CD para Calidad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95" name="Text 1"/>
          <p:cNvSpPr/>
          <p:nvPr/>
        </p:nvSpPr>
        <p:spPr>
          <a:xfrm>
            <a:off x="837720" y="3899520"/>
            <a:ext cx="37314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CI (Integración Continua)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496" name="Text 2"/>
          <p:cNvSpPr/>
          <p:nvPr/>
        </p:nvSpPr>
        <p:spPr>
          <a:xfrm>
            <a:off x="837720" y="4746960"/>
            <a:ext cx="3731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Verifica calidad de código, compila y chequea tipos.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497" name="Image 0" descr="preencoded.png"/>
          <p:cNvPicPr/>
          <p:nvPr/>
        </p:nvPicPr>
        <p:blipFill>
          <a:blip r:embed="rId1"/>
          <a:stretch/>
        </p:blipFill>
        <p:spPr>
          <a:xfrm>
            <a:off x="5048280" y="2439000"/>
            <a:ext cx="4533840" cy="4533840"/>
          </a:xfrm>
          <a:prstGeom prst="rect">
            <a:avLst/>
          </a:prstGeom>
          <a:ln w="0">
            <a:noFill/>
          </a:ln>
        </p:spPr>
      </p:pic>
      <p:pic>
        <p:nvPicPr>
          <p:cNvPr id="498" name="Image 1" descr="preencoded.png"/>
          <p:cNvPicPr/>
          <p:nvPr/>
        </p:nvPicPr>
        <p:blipFill>
          <a:blip r:embed="rId2"/>
          <a:stretch/>
        </p:blipFill>
        <p:spPr>
          <a:xfrm>
            <a:off x="5572800" y="4209480"/>
            <a:ext cx="357840" cy="447480"/>
          </a:xfrm>
          <a:prstGeom prst="rect">
            <a:avLst/>
          </a:prstGeom>
          <a:ln w="0">
            <a:noFill/>
          </a:ln>
        </p:spPr>
      </p:pic>
      <p:sp>
        <p:nvSpPr>
          <p:cNvPr id="499" name="Text 3"/>
          <p:cNvSpPr/>
          <p:nvPr/>
        </p:nvSpPr>
        <p:spPr>
          <a:xfrm>
            <a:off x="9941400" y="28519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SAST-Snyk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500" name="Text 4"/>
          <p:cNvSpPr/>
          <p:nvPr/>
        </p:nvSpPr>
        <p:spPr>
          <a:xfrm>
            <a:off x="9941400" y="3347640"/>
            <a:ext cx="3850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Análisis de seguridad estático para vulnerabilidades.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501" name="Image 2" descr="preencoded.png"/>
          <p:cNvPicPr/>
          <p:nvPr/>
        </p:nvPicPr>
        <p:blipFill>
          <a:blip r:embed="rId3"/>
          <a:stretch/>
        </p:blipFill>
        <p:spPr>
          <a:xfrm>
            <a:off x="5048280" y="2439000"/>
            <a:ext cx="4533840" cy="4533840"/>
          </a:xfrm>
          <a:prstGeom prst="rect">
            <a:avLst/>
          </a:prstGeom>
          <a:ln w="0">
            <a:noFill/>
          </a:ln>
        </p:spPr>
      </p:pic>
      <p:pic>
        <p:nvPicPr>
          <p:cNvPr id="502" name="Image 3" descr="preencoded.png"/>
          <p:cNvPicPr/>
          <p:nvPr/>
        </p:nvPicPr>
        <p:blipFill>
          <a:blip r:embed="rId4"/>
          <a:stretch/>
        </p:blipFill>
        <p:spPr>
          <a:xfrm>
            <a:off x="8154000" y="3264840"/>
            <a:ext cx="357840" cy="447480"/>
          </a:xfrm>
          <a:prstGeom prst="rect">
            <a:avLst/>
          </a:prstGeom>
          <a:ln w="0">
            <a:noFill/>
          </a:ln>
        </p:spPr>
      </p:pic>
      <p:sp>
        <p:nvSpPr>
          <p:cNvPr id="503" name="Text 5"/>
          <p:cNvSpPr/>
          <p:nvPr/>
        </p:nvSpPr>
        <p:spPr>
          <a:xfrm>
            <a:off x="9941400" y="52984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Reporte HTML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504" name="Text 6"/>
          <p:cNvSpPr/>
          <p:nvPr/>
        </p:nvSpPr>
        <p:spPr>
          <a:xfrm>
            <a:off x="9941400" y="5794200"/>
            <a:ext cx="3850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Genera informe de resultados de seguridad.</a:t>
            </a:r>
            <a:endParaRPr b="0" lang="es-CO" sz="1850" spc="-1" strike="noStrike">
              <a:latin typeface="Arial"/>
            </a:endParaRPr>
          </a:p>
        </p:txBody>
      </p:sp>
      <p:pic>
        <p:nvPicPr>
          <p:cNvPr id="505" name="Image 4" descr="preencoded.png"/>
          <p:cNvPicPr/>
          <p:nvPr/>
        </p:nvPicPr>
        <p:blipFill>
          <a:blip r:embed="rId5"/>
          <a:stretch/>
        </p:blipFill>
        <p:spPr>
          <a:xfrm>
            <a:off x="5048280" y="2439000"/>
            <a:ext cx="4533840" cy="4533840"/>
          </a:xfrm>
          <a:prstGeom prst="rect">
            <a:avLst/>
          </a:prstGeom>
          <a:ln w="0">
            <a:noFill/>
          </a:ln>
        </p:spPr>
      </p:pic>
      <p:pic>
        <p:nvPicPr>
          <p:cNvPr id="506" name="Image 5" descr="preencoded.png"/>
          <p:cNvPicPr/>
          <p:nvPr/>
        </p:nvPicPr>
        <p:blipFill>
          <a:blip r:embed="rId6"/>
          <a:stretch/>
        </p:blipFill>
        <p:spPr>
          <a:xfrm>
            <a:off x="7681320" y="5972400"/>
            <a:ext cx="357840" cy="447480"/>
          </a:xfrm>
          <a:prstGeom prst="rect">
            <a:avLst/>
          </a:prstGeom>
          <a:ln w="0">
            <a:noFill/>
          </a:ln>
        </p:spPr>
      </p:pic>
      <p:sp>
        <p:nvSpPr>
          <p:cNvPr id="507" name=""/>
          <p:cNvSpPr/>
          <p:nvPr/>
        </p:nvSpPr>
        <p:spPr>
          <a:xfrm>
            <a:off x="12600000" y="7617600"/>
            <a:ext cx="1980000" cy="540000"/>
          </a:xfrm>
          <a:prstGeom prst="rect">
            <a:avLst/>
          </a:prstGeom>
          <a:solidFill>
            <a:srgbClr val="112836"/>
          </a:solidFill>
          <a:ln w="0">
            <a:solidFill>
              <a:srgbClr val="11283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2025-05-30T20:31:03Z</dcterms:created>
  <dc:creator>PptxGenJS</dc:creator>
  <dc:description/>
  <dc:language>es-CO</dc:language>
  <cp:lastModifiedBy/>
  <dcterms:modified xsi:type="dcterms:W3CDTF">2025-05-30T15:34:51Z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